
<file path=[Content_Types].xml><?xml version="1.0" encoding="utf-8"?>
<Types xmlns="http://schemas.openxmlformats.org/package/2006/content-types">
  <Default Extension="xml" ContentType="application/xml"/>
  <Default Extension="jpeg" ContentType="image/jpeg"/>
  <Default Extension="bin" ContentType="application/vnd.openxmlformats-officedocument.presentationml.printerSettings"/>
  <Default Extension="png" ContentType="image/png"/>
  <Default Extension="rels" ContentType="application/vnd.openxmlformats-package.relationship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theme/theme4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60" r:id="rId2"/>
  </p:sldMasterIdLst>
  <p:notesMasterIdLst>
    <p:notesMasterId r:id="rId12"/>
  </p:notesMasterIdLst>
  <p:handoutMasterIdLst>
    <p:handoutMasterId r:id="rId13"/>
  </p:handoutMasterIdLst>
  <p:sldIdLst>
    <p:sldId id="377" r:id="rId3"/>
    <p:sldId id="258" r:id="rId4"/>
    <p:sldId id="378" r:id="rId5"/>
    <p:sldId id="267" r:id="rId6"/>
    <p:sldId id="268" r:id="rId7"/>
    <p:sldId id="281" r:id="rId8"/>
    <p:sldId id="282" r:id="rId9"/>
    <p:sldId id="309" r:id="rId10"/>
    <p:sldId id="321" r:id="rId11"/>
  </p:sldIdLst>
  <p:sldSz cx="9144000" cy="6858000" type="screen4x3"/>
  <p:notesSz cx="7077075" cy="9363075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 xmlns="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 xmlns="">
        <p15:guide id="1" orient="horz" pos="2949" userDrawn="1">
          <p15:clr>
            <a:srgbClr val="A4A3A4"/>
          </p15:clr>
        </p15:guide>
        <p15:guide id="2" pos="2229" userDrawn="1">
          <p15:clr>
            <a:srgbClr val="A4A3A4"/>
          </p15:clr>
        </p15:guide>
      </p15:notes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1D58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173" autoAdjust="0"/>
    <p:restoredTop sz="94675" autoAdjust="0"/>
  </p:normalViewPr>
  <p:slideViewPr>
    <p:cSldViewPr>
      <p:cViewPr varScale="1">
        <p:scale>
          <a:sx n="123" d="100"/>
          <a:sy n="123" d="100"/>
        </p:scale>
        <p:origin x="-96" y="-40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870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5400"/>
    </p:cViewPr>
  </p:sorterViewPr>
  <p:notesViewPr>
    <p:cSldViewPr>
      <p:cViewPr varScale="1">
        <p:scale>
          <a:sx n="82" d="100"/>
          <a:sy n="82" d="100"/>
        </p:scale>
        <p:origin x="-3132" y="-96"/>
      </p:cViewPr>
      <p:guideLst>
        <p:guide orient="horz" pos="2949"/>
        <p:guide pos="2229"/>
      </p:guideLst>
    </p:cSldViewPr>
  </p:notesViewPr>
  <p:gridSpacing cx="76200" cy="76200"/>
</p:viewPr>
</file>

<file path=ppt/_rels/presentation.xml.rels><?xml version="1.0" encoding="UTF-8" standalone="yes"?>
<Relationships xmlns="http://schemas.openxmlformats.org/package/2006/relationships"><Relationship Id="rId11" Type="http://schemas.openxmlformats.org/officeDocument/2006/relationships/slide" Target="slides/slide9.xml"/><Relationship Id="rId12" Type="http://schemas.openxmlformats.org/officeDocument/2006/relationships/notesMaster" Target="notesMasters/notesMaster1.xml"/><Relationship Id="rId13" Type="http://schemas.openxmlformats.org/officeDocument/2006/relationships/handoutMaster" Target="handoutMasters/handoutMaster1.xml"/><Relationship Id="rId14" Type="http://schemas.openxmlformats.org/officeDocument/2006/relationships/printerSettings" Target="printerSettings/printerSettings1.bin"/><Relationship Id="rId15" Type="http://schemas.openxmlformats.org/officeDocument/2006/relationships/presProps" Target="presProps.xml"/><Relationship Id="rId16" Type="http://schemas.openxmlformats.org/officeDocument/2006/relationships/viewProps" Target="viewProps.xml"/><Relationship Id="rId17" Type="http://schemas.openxmlformats.org/officeDocument/2006/relationships/theme" Target="theme/theme1.xml"/><Relationship Id="rId18" Type="http://schemas.openxmlformats.org/officeDocument/2006/relationships/tableStyles" Target="tableStyles.xml"/><Relationship Id="rId19" Type="http://schemas.microsoft.com/office/2015/10/relationships/revisionInfo" Target="revisionInfo.xml"/><Relationship Id="rId1" Type="http://schemas.openxmlformats.org/officeDocument/2006/relationships/slideMaster" Target="slideMasters/slideMaster1.xml"/><Relationship Id="rId2" Type="http://schemas.openxmlformats.org/officeDocument/2006/relationships/slideMaster" Target="slideMasters/slideMaster2.xml"/><Relationship Id="rId3" Type="http://schemas.openxmlformats.org/officeDocument/2006/relationships/slide" Target="slides/slide1.xml"/><Relationship Id="rId4" Type="http://schemas.openxmlformats.org/officeDocument/2006/relationships/slide" Target="slides/slide2.xml"/><Relationship Id="rId5" Type="http://schemas.openxmlformats.org/officeDocument/2006/relationships/slide" Target="slides/slide3.xml"/><Relationship Id="rId6" Type="http://schemas.openxmlformats.org/officeDocument/2006/relationships/slide" Target="slides/slide4.xml"/><Relationship Id="rId7" Type="http://schemas.openxmlformats.org/officeDocument/2006/relationships/slide" Target="slides/slide5.xml"/><Relationship Id="rId8" Type="http://schemas.openxmlformats.org/officeDocument/2006/relationships/slide" Target="slides/slide6.xml"/><Relationship Id="rId9" Type="http://schemas.openxmlformats.org/officeDocument/2006/relationships/slide" Target="slides/slide7.xml"/><Relationship Id="rId10" Type="http://schemas.openxmlformats.org/officeDocument/2006/relationships/slide" Target="slides/slide8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C8899162-2B64-49D2-B5CF-9CC6E2557587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A5F8B939-CBA4-4ABB-A4EE-3DFAE2422885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039400566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08705" y="0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/>
          <a:lstStyle>
            <a:lvl1pPr algn="r">
              <a:defRPr sz="1200"/>
            </a:lvl1pPr>
          </a:lstStyle>
          <a:p>
            <a:fld id="{7D6D9C36-0145-4771-923E-2982F3BB8852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96975" y="701675"/>
            <a:ext cx="4683125" cy="35115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936" tIns="46968" rIns="93936" bIns="46968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7708" y="4447461"/>
            <a:ext cx="5661660" cy="4213384"/>
          </a:xfrm>
          <a:prstGeom prst="rect">
            <a:avLst/>
          </a:prstGeom>
        </p:spPr>
        <p:txBody>
          <a:bodyPr vert="horz" lIns="93936" tIns="46968" rIns="93936" bIns="46968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08705" y="8893296"/>
            <a:ext cx="3066733" cy="468154"/>
          </a:xfrm>
          <a:prstGeom prst="rect">
            <a:avLst/>
          </a:prstGeom>
        </p:spPr>
        <p:txBody>
          <a:bodyPr vert="horz" lIns="93936" tIns="46968" rIns="93936" bIns="46968" rtlCol="0" anchor="b"/>
          <a:lstStyle>
            <a:lvl1pPr algn="r">
              <a:defRPr sz="1200"/>
            </a:lvl1pPr>
          </a:lstStyle>
          <a:p>
            <a:fld id="{682EBAEB-D3F9-4CFB-B9DD-02CE8CF7C4D4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85528113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1.xml"/></Relationships>
</file>

<file path=ppt/notesSlides/_rels/notesSlide2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2.xml"/></Relationships>
</file>

<file path=ppt/notesSlides/_rels/notesSlide3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3.xml"/></Relationships>
</file>

<file path=ppt/notesSlides/_rels/notesSlide4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4.xml"/></Relationships>
</file>

<file path=ppt/notesSlides/_rels/notesSlide5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5.xml"/></Relationships>
</file>

<file path=ppt/notesSlides/_rels/notesSlide6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6.xml"/></Relationships>
</file>

<file path=ppt/notesSlides/_rels/notesSlide7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7.xml"/></Relationships>
</file>

<file path=ppt/notesSlides/_rels/notesSlide8.xml.rels><?xml version="1.0" encoding="UTF-8" standalone="yes"?>
<Relationships xmlns="http://schemas.openxmlformats.org/package/2006/relationships"><Relationship Id="rId1" Type="http://schemas.openxmlformats.org/officeDocument/2006/relationships/notesMaster" Target="../notesMasters/notesMaster1.xml"/><Relationship Id="rId2" Type="http://schemas.openxmlformats.org/officeDocument/2006/relationships/slide" Target="../slides/slide9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ChangeArrowheads="1"/>
          </p:cNvSpPr>
          <p:nvPr/>
        </p:nvSpPr>
        <p:spPr bwMode="auto">
          <a:xfrm>
            <a:off x="4010026" y="8894764"/>
            <a:ext cx="30654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14" tIns="44413" rIns="88814" bIns="44413" anchor="b"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/>
            <a:fld id="{C15ADE6D-F6F7-4F42-8530-934C78DE8A95}" type="slidenum">
              <a:rPr lang="en-US" sz="1800" i="0">
                <a:solidFill>
                  <a:srgbClr val="000000"/>
                </a:solidFill>
                <a:latin typeface="Calibri" charset="0"/>
              </a:rPr>
              <a:pPr algn="r" eaLnBrk="1"/>
              <a:t>1</a:t>
            </a:fld>
            <a:endParaRPr lang="en-US" sz="1100" i="0" dirty="0">
              <a:solidFill>
                <a:srgbClr val="000000"/>
              </a:solidFill>
            </a:endParaRPr>
          </a:p>
        </p:txBody>
      </p:sp>
      <p:sp>
        <p:nvSpPr>
          <p:cNvPr id="67586" name="Slide Image 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329" name="Slide Image Placeholder 1"/>
          <p:cNvSpPr>
            <a:spLocks noGrp="1" noRot="1" noChangeAspec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99330" name="Notes Placeholder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/>
          </a:p>
        </p:txBody>
      </p:sp>
      <p:sp>
        <p:nvSpPr>
          <p:cNvPr id="99331" name="Slide Number Placeholder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fld id="{BF7BB885-4603-44F2-B02D-9275A6978D6D}" type="slidenum">
              <a:rPr lang="en-US"/>
              <a:pPr fontAlgn="base">
                <a:spcBef>
                  <a:spcPct val="0"/>
                </a:spcBef>
                <a:spcAft>
                  <a:spcPct val="0"/>
                </a:spcAft>
              </a:pPr>
              <a:t>2</a:t>
            </a:fld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ChangeArrowheads="1"/>
          </p:cNvSpPr>
          <p:nvPr/>
        </p:nvSpPr>
        <p:spPr bwMode="auto">
          <a:xfrm>
            <a:off x="4010026" y="8894764"/>
            <a:ext cx="30654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14" tIns="44413" rIns="88814" bIns="44413" anchor="b"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/>
            <a:fld id="{C15ADE6D-F6F7-4F42-8530-934C78DE8A95}" type="slidenum">
              <a:rPr lang="en-US" sz="1800" i="0">
                <a:solidFill>
                  <a:srgbClr val="000000"/>
                </a:solidFill>
                <a:latin typeface="Calibri" charset="0"/>
              </a:rPr>
              <a:pPr algn="r" eaLnBrk="1"/>
              <a:t>3</a:t>
            </a:fld>
            <a:endParaRPr lang="en-US" sz="1100" i="0" dirty="0">
              <a:solidFill>
                <a:srgbClr val="000000"/>
              </a:solidFill>
            </a:endParaRPr>
          </a:p>
        </p:txBody>
      </p:sp>
      <p:sp>
        <p:nvSpPr>
          <p:cNvPr id="67586" name="Slide Image 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7106" name="Rectangle 7"/>
          <p:cNvSpPr txBox="1">
            <a:spLocks noChangeArrowheads="1"/>
          </p:cNvSpPr>
          <p:nvPr/>
        </p:nvSpPr>
        <p:spPr bwMode="auto">
          <a:xfrm>
            <a:off x="4010343" y="8894922"/>
            <a:ext cx="3065095" cy="46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14" tIns="44413" rIns="88814" bIns="44413" anchor="b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r"/>
            <a:fld id="{F6EDCCD1-8C1C-497E-A0FB-4E2AC380D173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 algn="r"/>
              <a:t>4</a:t>
            </a:fld>
            <a:endParaRPr lang="en-US" altLang="en-US" sz="1100" dirty="0">
              <a:solidFill>
                <a:srgbClr val="000000"/>
              </a:solidFill>
            </a:endParaRPr>
          </a:p>
        </p:txBody>
      </p:sp>
      <p:sp>
        <p:nvSpPr>
          <p:cNvPr id="47107" name="Slide Image 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7108" name="Rectangle 3"/>
          <p:cNvSpPr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130" name="Rectangle 7"/>
          <p:cNvSpPr txBox="1">
            <a:spLocks noChangeArrowheads="1"/>
          </p:cNvSpPr>
          <p:nvPr/>
        </p:nvSpPr>
        <p:spPr bwMode="auto">
          <a:xfrm>
            <a:off x="4010343" y="8894922"/>
            <a:ext cx="3065095" cy="4665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14" tIns="44413" rIns="88814" bIns="44413" anchor="b"/>
          <a:lstStyle>
            <a:lvl1pPr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1pPr>
            <a:lvl2pPr marL="742950" indent="-28575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2pPr>
            <a:lvl3pPr marL="11430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3pPr>
            <a:lvl4pPr marL="16002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4pPr>
            <a:lvl5pPr marL="2057400" indent="-228600"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Verdana" pitchFamily="34" charset="0"/>
                <a:ea typeface="MS PGothic" pitchFamily="34" charset="-128"/>
              </a:defRPr>
            </a:lvl9pPr>
          </a:lstStyle>
          <a:p>
            <a:pPr algn="r"/>
            <a:fld id="{80957D52-A8C4-4410-9DD0-0BF8363696BF}" type="slidenum">
              <a:rPr lang="en-US" altLang="en-US">
                <a:solidFill>
                  <a:srgbClr val="000000"/>
                </a:solidFill>
                <a:latin typeface="Calibri" pitchFamily="34" charset="0"/>
              </a:rPr>
              <a:pPr algn="r"/>
              <a:t>5</a:t>
            </a:fld>
            <a:endParaRPr lang="en-US" altLang="en-US" sz="1100" dirty="0">
              <a:solidFill>
                <a:srgbClr val="000000"/>
              </a:solidFill>
            </a:endParaRPr>
          </a:p>
        </p:txBody>
      </p:sp>
      <p:sp>
        <p:nvSpPr>
          <p:cNvPr id="48131" name="Slide Image 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8132" name="Rectangle 3"/>
          <p:cNvSpPr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en-US" altLang="en-US" dirty="0">
              <a:latin typeface="Arial" pitchFamily="34" charset="0"/>
            </a:endParaRPr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7585" name="Rectangle 7"/>
          <p:cNvSpPr txBox="1">
            <a:spLocks noChangeArrowheads="1"/>
          </p:cNvSpPr>
          <p:nvPr/>
        </p:nvSpPr>
        <p:spPr bwMode="auto">
          <a:xfrm>
            <a:off x="4010026" y="8894764"/>
            <a:ext cx="3065463" cy="46672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88814" tIns="44413" rIns="88814" bIns="44413" anchor="b"/>
          <a:lstStyle>
            <a:lvl1pPr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  <a:cs typeface="ＭＳ Ｐゴシック" charset="0"/>
              </a:defRPr>
            </a:lvl1pPr>
            <a:lvl2pPr marL="742950" indent="-28575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2pPr>
            <a:lvl3pPr marL="11430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3pPr>
            <a:lvl4pPr marL="16002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4pPr>
            <a:lvl5pPr marL="2057400" indent="-228600" eaLnBrk="0" hangingPunct="0"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i="1">
                <a:solidFill>
                  <a:schemeClr val="tx1"/>
                </a:solidFill>
                <a:latin typeface="Arial" charset="0"/>
                <a:ea typeface="ＭＳ Ｐゴシック" charset="0"/>
              </a:defRPr>
            </a:lvl9pPr>
          </a:lstStyle>
          <a:p>
            <a:pPr algn="r" eaLnBrk="1"/>
            <a:fld id="{C15ADE6D-F6F7-4F42-8530-934C78DE8A95}" type="slidenum">
              <a:rPr lang="en-US" sz="1800" i="0">
                <a:solidFill>
                  <a:srgbClr val="000000"/>
                </a:solidFill>
                <a:latin typeface="Calibri" charset="0"/>
              </a:rPr>
              <a:pPr algn="r" eaLnBrk="1"/>
              <a:t>6</a:t>
            </a:fld>
            <a:endParaRPr lang="en-US" sz="1100" i="0" dirty="0">
              <a:solidFill>
                <a:srgbClr val="000000"/>
              </a:solidFill>
            </a:endParaRPr>
          </a:p>
        </p:txBody>
      </p:sp>
      <p:sp>
        <p:nvSpPr>
          <p:cNvPr id="67586" name="Slide Image 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FAA26D3D-D897-4be2-8F04-BA451C77F1D7}">
              <ma14:placeholderFlag xmlns:ma14="http://schemas.microsoft.com/office/mac/drawingml/2011/main" val="1"/>
            </a:ext>
          </a:extLst>
        </p:spPr>
      </p:sp>
      <p:sp>
        <p:nvSpPr>
          <p:cNvPr id="67587" name="Rectangle 3"/>
          <p:cNvSpPr>
            <a:spLocks noGrp="1"/>
          </p:cNvSpPr>
          <p:nvPr>
            <p:ph type="body" sz="quarter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FAA26D3D-D897-4be2-8F04-BA451C77F1D7}">
              <ma14:placeholderFlag xmlns:ma14="http://schemas.microsoft.com/office/mac/drawingml/2011/main" val="1"/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>
              <a:latin typeface="Arial" charset="0"/>
            </a:endParaRPr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09C2A4CD-51A9-F24C-A5E9-2FCA3BBE2291}" type="slidenum">
              <a:rPr lang="en-US" smtClean="0"/>
              <a:t>7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578664742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881" name="Rectangle 7"/>
          <p:cNvSpPr txBox="1">
            <a:spLocks noChangeArrowheads="1"/>
          </p:cNvSpPr>
          <p:nvPr/>
        </p:nvSpPr>
        <p:spPr bwMode="auto">
          <a:xfrm>
            <a:off x="4010027" y="8894765"/>
            <a:ext cx="3065463" cy="4667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88803" tIns="44407" rIns="88803" bIns="44407" anchor="b"/>
          <a:lstStyle/>
          <a:p>
            <a:pPr algn="r" hangingPunct="0"/>
            <a:fld id="{64780CA0-986E-4088-AD7C-E4188C354BE3}" type="slidenum">
              <a:rPr lang="en-US" i="0">
                <a:solidFill>
                  <a:srgbClr val="000000"/>
                </a:solidFill>
                <a:latin typeface="Calibri" pitchFamily="34" charset="0"/>
              </a:rPr>
              <a:pPr algn="r" hangingPunct="0"/>
              <a:t>9</a:t>
            </a:fld>
            <a:endParaRPr lang="en-US" sz="1100" dirty="0">
              <a:solidFill>
                <a:srgbClr val="000000"/>
              </a:solidFill>
            </a:endParaRPr>
          </a:p>
        </p:txBody>
      </p:sp>
      <p:sp>
        <p:nvSpPr>
          <p:cNvPr id="122882" name="Slide Image Placeholder 2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22883" name="Rectangle 3"/>
          <p:cNvSpPr>
            <a:spLocks noGrp="1"/>
          </p:cNvSpPr>
          <p:nvPr>
            <p:ph type="body" sz="quarter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>
              <a:spcBef>
                <a:spcPct val="0"/>
              </a:spcBef>
            </a:pPr>
            <a:endParaRPr lang="en-US" dirty="0">
              <a:latin typeface="Arial" charset="0"/>
              <a:ea typeface="ＭＳ Ｐゴシック"/>
              <a:cs typeface="ＭＳ Ｐゴシック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629400" y="76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203037291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3622056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367422715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3118940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56271877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27218506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990404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0909692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727987420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1414416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082157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553200" y="76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r" defTabSz="914400" rtl="0" eaLnBrk="1" latinLnBrk="0" hangingPunct="1">
              <a:defRPr sz="11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9144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3632463502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78491674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64306106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41667169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210362428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91792475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10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316672873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44399517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69567738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402717682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338883661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_rels/slideMaster2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22.xml"/><Relationship Id="rId12" Type="http://schemas.openxmlformats.org/officeDocument/2006/relationships/theme" Target="../theme/theme2.xml"/><Relationship Id="rId1" Type="http://schemas.openxmlformats.org/officeDocument/2006/relationships/slideLayout" Target="../slideLayouts/slideLayout1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EC702DE-FCDC-4A7A-9742-F6942F95E483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76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5153648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A7D0F09-5D81-4354-81EB-9648A378E6E6}" type="datetimeFigureOut">
              <a:rPr lang="en-US" smtClean="0"/>
              <a:t>11/6/17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1B90021-3F93-4529-965A-7627CA00D58F}" type="slidenum">
              <a:rPr lang="en-US" smtClean="0"/>
              <a:t>‹#›</a:t>
            </a:fld>
            <a:endParaRPr lang="en-US" dirty="0"/>
          </a:p>
        </p:txBody>
      </p:sp>
      <p:sp>
        <p:nvSpPr>
          <p:cNvPr id="7" name="Slide Number Placeholder 3"/>
          <p:cNvSpPr txBox="1">
            <a:spLocks/>
          </p:cNvSpPr>
          <p:nvPr userDrawn="1"/>
        </p:nvSpPr>
        <p:spPr>
          <a:xfrm>
            <a:off x="6553200" y="76200"/>
            <a:ext cx="2514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algn="r">
              <a:defRPr sz="11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pPr lvl="0"/>
            <a:r>
              <a:rPr lang="en-US" dirty="0"/>
              <a:t>FOR PRESENTATION PURPOSES ONLY</a:t>
            </a:r>
          </a:p>
          <a:p>
            <a:pPr lvl="0"/>
            <a:r>
              <a:rPr lang="en-US" dirty="0"/>
              <a:t>NOT TO BE DUPLICATED</a:t>
            </a:r>
          </a:p>
        </p:txBody>
      </p:sp>
    </p:spTree>
    <p:extLst>
      <p:ext uri="{BB962C8B-B14F-4D97-AF65-F5344CB8AC3E}">
        <p14:creationId xmlns:p14="http://schemas.microsoft.com/office/powerpoint/2010/main" val="82390718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1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jpe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3.xml"/><Relationship Id="rId3" Type="http://schemas.openxmlformats.org/officeDocument/2006/relationships/image" Target="../media/image3.jpe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4.xml"/><Relationship Id="rId3" Type="http://schemas.openxmlformats.org/officeDocument/2006/relationships/image" Target="../media/image4.jpeg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5.jpe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6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7.jpeg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image" Target="../media/image8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9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39476480"/>
              </p:ext>
            </p:extLst>
          </p:nvPr>
        </p:nvGraphicFramePr>
        <p:xfrm>
          <a:off x="2020530" y="826670"/>
          <a:ext cx="6916993" cy="5205821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55147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365523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37515">
                <a:tc>
                  <a:txBody>
                    <a:bodyPr/>
                    <a:lstStyle/>
                    <a:p>
                      <a:r>
                        <a:rPr lang="en-US" sz="1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919011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pt-BR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+mn-ea"/>
                          <a:cs typeface="Helvetica Neue"/>
                        </a:rPr>
                        <a:t>Biomimetic Ceramide Complex </a:t>
                      </a:r>
                      <a:r>
                        <a:rPr lang="pt-BR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+mn-ea"/>
                          <a:cs typeface="Helvetica Neue"/>
                        </a:rPr>
                        <a:t>Ceramide NP, Ceramide AP, Ceramide EOP, Ceramide-2</a:t>
                      </a:r>
                      <a:endParaRPr lang="en-US" sz="1400" b="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"/>
                        <a:ea typeface="+mn-ea"/>
                        <a:cs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Mimics the ceramides found naturally in skin to help prevent TEWL. Helps to repair the skin barrier, improving elasticity and texture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42624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+mn-ea"/>
                          <a:cs typeface="Helvetica Neue"/>
                        </a:rPr>
                        <a:t>Tetrapeptide-21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Complements the skin’s nightly renewal &amp; metabolic functions, supports the skin matrix to target wrinkles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76521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Hyaluronic</a:t>
                      </a:r>
                      <a:r>
                        <a:rPr lang="en-US" sz="16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 Acid </a:t>
                      </a:r>
                      <a:r>
                        <a:rPr lang="en-US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+mn-ea"/>
                          <a:cs typeface="Helvetica Neue"/>
                        </a:rPr>
                        <a:t>Sodium Hyaluronate, Hydrolyzed Sodium Hyaluronate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Penetrates skin to deeply moisturize and forms a protective barrier on skin’s surface, locking moisture 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76521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Niacinamide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Supports healthy collagen production improving the appearance of fine lines and wrinkles  </a:t>
                      </a:r>
                    </a:p>
                    <a:p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Helps fade discoloration over time </a:t>
                      </a:r>
                    </a:p>
                    <a:p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Promotes healthy texture  and even tone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976521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Green Tea Polyphenols, Resveratrol, Caffeine USP, Vitamin 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Calm and soothe skin, while protecting from free radical damage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(847)</a:t>
            </a:r>
          </a:p>
        </p:txBody>
      </p:sp>
      <p:sp>
        <p:nvSpPr>
          <p:cNvPr id="6" name="Title 1"/>
          <p:cNvSpPr txBox="1">
            <a:spLocks/>
          </p:cNvSpPr>
          <p:nvPr/>
        </p:nvSpPr>
        <p:spPr>
          <a:xfrm>
            <a:off x="152400" y="158577"/>
            <a:ext cx="8229600" cy="755823"/>
          </a:xfrm>
          <a:prstGeom prst="rect">
            <a:avLst/>
          </a:prstGeom>
        </p:spPr>
        <p:txBody>
          <a:bodyPr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pPr algn="l"/>
            <a:r>
              <a:rPr lang="en-US" sz="2400" b="1" dirty="0">
                <a:solidFill>
                  <a:schemeClr val="tx2"/>
                </a:solidFill>
                <a:latin typeface="Arial" panose="020B0604020202020204" pitchFamily="34" charset="0"/>
                <a:ea typeface="ＭＳ Ｐゴシック" charset="0"/>
                <a:cs typeface="Arial" panose="020B0604020202020204" pitchFamily="34" charset="0"/>
              </a:rPr>
              <a:t>Replenish Bio-Therapy Moisturizer</a:t>
            </a:r>
          </a:p>
        </p:txBody>
      </p:sp>
      <p:sp>
        <p:nvSpPr>
          <p:cNvPr id="2" name="AutoShape 2" descr="847_110042.jpg"/>
          <p:cNvSpPr>
            <a:spLocks noChangeAspect="1" noChangeArrowheads="1"/>
          </p:cNvSpPr>
          <p:nvPr/>
        </p:nvSpPr>
        <p:spPr bwMode="auto">
          <a:xfrm>
            <a:off x="4419600" y="32766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sp>
        <p:nvSpPr>
          <p:cNvPr id="3" name="AutoShape 4" descr="847_110042.jpg"/>
          <p:cNvSpPr>
            <a:spLocks noChangeAspect="1" noChangeArrowheads="1"/>
          </p:cNvSpPr>
          <p:nvPr/>
        </p:nvSpPr>
        <p:spPr bwMode="auto">
          <a:xfrm>
            <a:off x="4572000" y="3429000"/>
            <a:ext cx="304800" cy="3048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7120" y="2243137"/>
            <a:ext cx="1652685" cy="2066925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155021"/>
      </p:ext>
    </p:extLst>
  </p:cSld>
  <p:clrMapOvr>
    <a:masterClrMapping/>
  </p:clrMapOvr>
  <p:transition xmlns:p14="http://schemas.microsoft.com/office/powerpoint/2010/main"/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1"/>
          <p:cNvSpPr txBox="1">
            <a:spLocks/>
          </p:cNvSpPr>
          <p:nvPr/>
        </p:nvSpPr>
        <p:spPr>
          <a:xfrm>
            <a:off x="304800" y="191656"/>
            <a:ext cx="8229600" cy="1143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F51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>
                <a:solidFill>
                  <a:schemeClr val="tx2"/>
                </a:solidFill>
                <a:ea typeface="ＭＳ Ｐゴシック" charset="0"/>
              </a:rPr>
              <a:t>Rejuvenating Serum Plus, Rejuvenating Serum Ultra</a:t>
            </a:r>
            <a:r>
              <a:rPr lang="en-US" sz="2400" dirty="0"/>
              <a:t>  </a:t>
            </a:r>
          </a:p>
          <a:p>
            <a:r>
              <a:rPr lang="en-US" sz="2000" b="0" dirty="0"/>
              <a:t>2x, 3x, 5x, 10x</a:t>
            </a:r>
          </a:p>
        </p:txBody>
      </p:sp>
      <p:graphicFrame>
        <p:nvGraphicFramePr>
          <p:cNvPr id="9" name="Table 8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3954091322"/>
              </p:ext>
            </p:extLst>
          </p:nvPr>
        </p:nvGraphicFramePr>
        <p:xfrm>
          <a:off x="2286000" y="990600"/>
          <a:ext cx="6705600" cy="52973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1242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5814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7813">
                <a:tc>
                  <a:txBody>
                    <a:bodyPr/>
                    <a:lstStyle/>
                    <a:p>
                      <a:r>
                        <a:rPr lang="en-US" sz="14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400" dirty="0"/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0482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All-</a:t>
                      </a:r>
                      <a:r>
                        <a:rPr lang="en-US" sz="15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trans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-Retinol</a:t>
                      </a: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, the pure and active form of vitamin 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Assists in the achievement of smoother, firmer and more evenly toned skin and helps support barrier function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0606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Micropolymer Delivery System</a:t>
                      </a:r>
                      <a:endParaRPr lang="en-US" sz="1500" dirty="0">
                        <a:latin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Protects the potency of the retinol and provides a time released delivery system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51465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Therapeutic levels of the highest purified and concentrated form of Green Tea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Provide the broadest antioxidant benefits while calming the skin</a:t>
                      </a:r>
                    </a:p>
                    <a:p>
                      <a:endParaRPr lang="en-US" sz="1500" dirty="0">
                        <a:latin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789642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Special relationship:</a:t>
                      </a:r>
                      <a:r>
                        <a:rPr lang="en-US" sz="15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 </a:t>
                      </a:r>
                      <a:r>
                        <a:rPr lang="en-US" sz="15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All-</a:t>
                      </a:r>
                      <a:r>
                        <a:rPr lang="en-US" sz="1500" b="1" i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trans</a:t>
                      </a:r>
                      <a:r>
                        <a:rPr lang="en-US" sz="15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-R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etinol </a:t>
                      </a: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and 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Green Tea Polyphenols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Studies show they </a:t>
                      </a: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work synergistically to build up the skin matrix </a:t>
                      </a:r>
                      <a:endParaRPr lang="en-US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55673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Caffeine</a:t>
                      </a: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Enhances overall antioxidant activity, helps diminish the appearance of redness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4667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5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Hyaluronic Acid</a:t>
                      </a: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 </a:t>
                      </a:r>
                    </a:p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endParaRPr lang="en-US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Provides hydration</a:t>
                      </a:r>
                      <a:r>
                        <a:rPr lang="en-US" sz="15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1,000x its weight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55673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Gluten,</a:t>
                      </a:r>
                      <a:r>
                        <a:rPr lang="en-US" sz="15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</a:t>
                      </a:r>
                      <a:r>
                        <a:rPr lang="en-US" sz="15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Paraben, Oil &amp; Fragrance-free, Non-comedogenic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5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(875-878)</a:t>
            </a:r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FOR PRESENTATION PURPOSES ONLY</a:t>
            </a:r>
          </a:p>
          <a:p>
            <a:r>
              <a:rPr lang="en-US"/>
              <a:t>NOT TO BE DUPLICATED</a:t>
            </a:r>
            <a:endParaRPr lang="en-US" dirty="0"/>
          </a:p>
        </p:txBody>
      </p:sp>
      <p:pic>
        <p:nvPicPr>
          <p:cNvPr id="10" name="Picture 9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6271" y="2133600"/>
            <a:ext cx="954382" cy="304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46315632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le 1"/>
          <p:cNvSpPr txBox="1">
            <a:spLocks/>
          </p:cNvSpPr>
          <p:nvPr/>
        </p:nvSpPr>
        <p:spPr>
          <a:xfrm>
            <a:off x="98854" y="43251"/>
            <a:ext cx="8229600" cy="1143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F51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Repair and Renew Eye Cream</a:t>
            </a:r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04139432"/>
              </p:ext>
            </p:extLst>
          </p:nvPr>
        </p:nvGraphicFramePr>
        <p:xfrm>
          <a:off x="1905000" y="487007"/>
          <a:ext cx="6934200" cy="6242853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870796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4063404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76210">
                <a:tc>
                  <a:txBody>
                    <a:bodyPr/>
                    <a:lstStyle/>
                    <a:p>
                      <a:r>
                        <a:rPr lang="en-US" sz="1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34469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All-</a:t>
                      </a:r>
                      <a:r>
                        <a:rPr lang="en-US" sz="1600" b="1" i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trans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 Retinol</a:t>
                      </a:r>
                      <a:endParaRPr lang="en-US" sz="1600" b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"/>
                      </a:endParaRPr>
                    </a:p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400" b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At</a:t>
                      </a:r>
                      <a:r>
                        <a:rPr lang="en-US" sz="1400" b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the </a:t>
                      </a:r>
                      <a:r>
                        <a:rPr lang="en-US" sz="14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appropriate level for the delicate eye area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Helps increase firmness and elasticity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78213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Hyaluronic</a:t>
                      </a:r>
                      <a:r>
                        <a:rPr lang="en-US" sz="1600" b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 Acid </a:t>
                      </a:r>
                    </a:p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400" b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+mn-ea"/>
                          <a:cs typeface="Helvetica Neue"/>
                        </a:rPr>
                        <a:t>Sodium Hyaluronate, Hydrolyzed Sodium Hyaluronate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In various molecular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 forms, penetrates skin to deeply hydrate and lock in moisture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23425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Niacinamide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A powerful antioxidant with brightening properties to help skin appear more radiant and evenly toned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588253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Green Tea Polyphenols, Vitamins C &amp; E, Emblica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Calms and soothes skin, while quenching free-radicals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1050961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+mn-ea"/>
                          <a:cs typeface="Helvetica Neue"/>
                        </a:rPr>
                        <a:t>Ceramide/Peptide Complex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Nourishes skin while supporting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proper lymphatic drainage.  Enhances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firmness and elasticity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to v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isibly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reduce the appearance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of fine lines and wrinkles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58196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Vitamin K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and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 Arnica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Help to diminish the appearance of bruising and discoloration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345872">
                <a:tc>
                  <a:txBody>
                    <a:bodyPr/>
                    <a:lstStyle/>
                    <a:p>
                      <a:pPr marL="0" indent="0" algn="l" defTabSz="4572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Caffeine</a:t>
                      </a:r>
                      <a:r>
                        <a:rPr lang="en-US" sz="1600" b="1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 USP</a:t>
                      </a:r>
                      <a:endParaRPr lang="en-US" sz="1600" b="1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+mn-ea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1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Assists in reducing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puffiness</a:t>
                      </a:r>
                      <a:endParaRPr lang="en-US" sz="1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558196">
                <a:tc>
                  <a:txBody>
                    <a:bodyPr/>
                    <a:lstStyle/>
                    <a:p>
                      <a:pPr marL="0" indent="0" algn="l" defTabSz="4572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Paraben, oil,</a:t>
                      </a:r>
                      <a:r>
                        <a:rPr lang="en-US" sz="160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 gluten, </a:t>
                      </a: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fragrance-free. </a:t>
                      </a:r>
                    </a:p>
                    <a:p>
                      <a:pPr marL="0" indent="0" algn="l" defTabSz="457200" rtl="0" eaLnBrk="1" fontAlgn="auto" latinLnBrk="0" hangingPunct="1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Non-</a:t>
                      </a:r>
                      <a:r>
                        <a:rPr lang="en-US" sz="1600" kern="1200" dirty="0" err="1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comedogenic</a:t>
                      </a:r>
                      <a:endParaRPr lang="en-US" sz="1600" kern="12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+mn-ea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Helvetica Neue Light"/>
                          <a:cs typeface="Helvetica Neue Light"/>
                        </a:rPr>
                        <a:t>Great for sensitive skin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(848)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2057400"/>
            <a:ext cx="990600" cy="2133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0348756"/>
      </p:ext>
    </p:extLst>
  </p:cSld>
  <p:clrMapOvr>
    <a:masterClrMapping/>
  </p:clrMapOvr>
  <p:transition xmlns:p14="http://schemas.microsoft.com/office/powerpoint/2010/main"/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Title 1"/>
          <p:cNvSpPr txBox="1">
            <a:spLocks/>
          </p:cNvSpPr>
          <p:nvPr/>
        </p:nvSpPr>
        <p:spPr bwMode="auto">
          <a:xfrm>
            <a:off x="304800" y="198580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45720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4572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4572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4572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F5188"/>
                </a:solidFill>
                <a:latin typeface="Arial" pitchFamily="34" charset="0"/>
                <a:cs typeface="Arial" pitchFamily="34" charset="0"/>
              </a:rPr>
              <a:t>Gentle Antioxidant Soothing Cleanser</a:t>
            </a:r>
            <a:endParaRPr lang="en-US" altLang="en-US" sz="2400" dirty="0">
              <a:solidFill>
                <a:srgbClr val="0F518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08779212"/>
              </p:ext>
            </p:extLst>
          </p:nvPr>
        </p:nvGraphicFramePr>
        <p:xfrm>
          <a:off x="2286000" y="1038225"/>
          <a:ext cx="6096000" cy="4920568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0960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35308">
                <a:tc>
                  <a:txBody>
                    <a:bodyPr/>
                    <a:lstStyle/>
                    <a:p>
                      <a:pPr algn="l"/>
                      <a:r>
                        <a:rPr lang="en-US" sz="1600" dirty="0">
                          <a:solidFill>
                            <a:schemeClr val="bg1"/>
                          </a:solidFill>
                        </a:rPr>
                        <a:t>Benefit</a:t>
                      </a:r>
                    </a:p>
                  </a:txBody>
                  <a:tcPr marT="45724" marB="45724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420324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Gently cleanses &amp; nourishes the skin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7063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Contains Green Tea Polyphenols, Emblica, Bisabolol, Cucumber Ext, Ectoin, Panthenol, Yucca Ext, Vitamin C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472463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Removes environmental pollutants &amp; excess oil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670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Provides hydration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457238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Prepares the skin for topical treatment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463670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Ultra calming and soothing solution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533445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Suitable for all skin types – including sensitive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  <a:tr h="457238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altLang="en-US" sz="1600" b="0" i="0" u="none" strike="noStrike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pH Balanced</a:t>
                      </a: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8"/>
                  </a:ext>
                </a:extLst>
              </a:tr>
              <a:tr h="640149">
                <a:tc>
                  <a:txBody>
                    <a:bodyPr/>
                    <a:lstStyle>
                      <a:lvl1pPr marL="2857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8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1pPr>
                      <a:lvl2pPr marL="742950" indent="-285750" defTabSz="457200">
                        <a:spcBef>
                          <a:spcPct val="20000"/>
                        </a:spcBef>
                        <a:buFont typeface="Arial" pitchFamily="34" charset="0"/>
                        <a:defRPr sz="24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2pPr>
                      <a:lvl3pPr marL="1143000" indent="-228600" defTabSz="457200">
                        <a:spcBef>
                          <a:spcPct val="20000"/>
                        </a:spcBef>
                        <a:buFont typeface="Arial" pitchFamily="34" charset="0"/>
                        <a:defRPr sz="2000"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3pPr>
                      <a:lvl4pPr marL="16002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4pPr>
                      <a:lvl5pPr marL="2057400" indent="-228600" defTabSz="457200">
                        <a:spcBef>
                          <a:spcPct val="20000"/>
                        </a:spcBef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5pPr>
                      <a:lvl6pPr marL="25146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6pPr>
                      <a:lvl7pPr marL="29718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7pPr>
                      <a:lvl8pPr marL="34290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8pPr>
                      <a:lvl9pPr marL="3886200" indent="-228600" defTabSz="457200" eaLnBrk="0" fontAlgn="base" hangingPunct="0">
                        <a:spcBef>
                          <a:spcPct val="20000"/>
                        </a:spcBef>
                        <a:spcAft>
                          <a:spcPct val="0"/>
                        </a:spcAft>
                        <a:buFont typeface="Arial" pitchFamily="34" charset="0"/>
                        <a:defRPr>
                          <a:solidFill>
                            <a:schemeClr val="tx1"/>
                          </a:solidFill>
                          <a:latin typeface="Calibri" pitchFamily="34" charset="0"/>
                          <a:ea typeface="MS PGothic" pitchFamily="34" charset="-128"/>
                        </a:defRPr>
                      </a:lvl9pPr>
                    </a:lstStyle>
                    <a:p>
                      <a:pPr marL="0" marR="0" lvl="0" indent="0" algn="l" defTabSz="457200" rtl="0" eaLnBrk="1" fontAlgn="base" latinLnBrk="0" hangingPunct="1">
                        <a:lnSpc>
                          <a:spcPct val="100000"/>
                        </a:lnSpc>
                        <a:spcBef>
                          <a:spcPct val="0"/>
                        </a:spcBef>
                        <a:spcAft>
                          <a:spcPct val="0"/>
                        </a:spcAft>
                        <a:buClrTx/>
                        <a:buSzTx/>
                        <a:buFont typeface="Arial" pitchFamily="34" charset="0"/>
                        <a:buNone/>
                        <a:tabLst/>
                      </a:pP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Gluten, Paraben, Soap and Alcohol-free</a:t>
                      </a:r>
                      <a:b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</a:br>
                      <a:r>
                        <a:rPr kumimoji="0" lang="en-US" sz="1600" b="0" i="0" u="none" strike="noStrike" kern="1200" cap="none" normalizeH="0" baseline="0" dirty="0">
                          <a:ln>
                            <a:noFill/>
                          </a:ln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effectLst/>
                          <a:latin typeface="Helvetica Neue Light"/>
                          <a:ea typeface="MS PGothic" pitchFamily="34" charset="-128"/>
                          <a:cs typeface="Arial" pitchFamily="34" charset="0"/>
                        </a:rPr>
                        <a:t>Hypo-allergenic fragrance, Non-comedogenic </a:t>
                      </a:r>
                      <a:endParaRPr kumimoji="0" lang="en-US" altLang="en-US" sz="1600" b="0" i="0" u="none" strike="noStrike" kern="1200" cap="none" normalizeH="0" baseline="0" dirty="0">
                        <a:ln>
                          <a:noFill/>
                        </a:ln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effectLst/>
                        <a:latin typeface="Helvetica Neue Light"/>
                        <a:ea typeface="MS PGothic" pitchFamily="34" charset="-128"/>
                        <a:cs typeface="Arial" pitchFamily="34" charset="0"/>
                      </a:endParaRPr>
                    </a:p>
                  </a:txBody>
                  <a:tcPr marT="45732" marB="45732" anchor="ctr" horzOverflow="overflow"/>
                </a:tc>
                <a:extLst>
                  <a:ext uri="{0D108BD9-81ED-4DB2-BD59-A6C34878D82A}">
                    <a16:rowId xmlns:a16="http://schemas.microsoft.com/office/drawing/2014/main" xmlns="" val="10009"/>
                  </a:ext>
                </a:extLst>
              </a:tr>
            </a:tbl>
          </a:graphicData>
        </a:graphic>
      </p:graphicFrame>
      <p:sp>
        <p:nvSpPr>
          <p:cNvPr id="2" name="Rectangle 1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(839)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79997" y="1753977"/>
            <a:ext cx="1775374" cy="40427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9212991"/>
      </p:ext>
    </p:extLst>
  </p:cSld>
  <p:clrMapOvr>
    <a:masterClrMapping/>
  </p:clrMapOvr>
  <p:transition xmlns:p14="http://schemas.microsoft.com/office/powerpoint/2010/main"/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Title 1"/>
          <p:cNvSpPr txBox="1">
            <a:spLocks/>
          </p:cNvSpPr>
          <p:nvPr/>
        </p:nvSpPr>
        <p:spPr bwMode="auto">
          <a:xfrm>
            <a:off x="304800" y="18010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 defTabSz="457200">
              <a:spcBef>
                <a:spcPct val="20000"/>
              </a:spcBef>
              <a:buFont typeface="Arial" pitchFamily="34" charset="0"/>
              <a:buChar char="•"/>
              <a:defRPr sz="32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1pPr>
            <a:lvl2pPr marL="742950" indent="-285750" defTabSz="457200">
              <a:spcBef>
                <a:spcPct val="20000"/>
              </a:spcBef>
              <a:buFont typeface="Arial" pitchFamily="34" charset="0"/>
              <a:buChar char="–"/>
              <a:defRPr sz="28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2pPr>
            <a:lvl3pPr marL="1143000" indent="-228600" defTabSz="457200">
              <a:spcBef>
                <a:spcPct val="20000"/>
              </a:spcBef>
              <a:buFont typeface="Arial" pitchFamily="34" charset="0"/>
              <a:buChar char="•"/>
              <a:defRPr sz="24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3pPr>
            <a:lvl4pPr marL="1600200" indent="-228600" defTabSz="457200">
              <a:spcBef>
                <a:spcPct val="20000"/>
              </a:spcBef>
              <a:buFont typeface="Arial" pitchFamily="34" charset="0"/>
              <a:buChar char="–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4pPr>
            <a:lvl5pPr marL="2057400" indent="-228600" defTabSz="457200">
              <a:spcBef>
                <a:spcPct val="20000"/>
              </a:spcBef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5pPr>
            <a:lvl6pPr marL="25146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6pPr>
            <a:lvl7pPr marL="29718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7pPr>
            <a:lvl8pPr marL="34290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8pPr>
            <a:lvl9pPr marL="3886200" indent="-228600" defTabSz="457200" eaLnBrk="0" fontAlgn="base" hangingPunct="0">
              <a:spcBef>
                <a:spcPct val="20000"/>
              </a:spcBef>
              <a:spcAft>
                <a:spcPct val="0"/>
              </a:spcAft>
              <a:buFont typeface="Arial" pitchFamily="34" charset="0"/>
              <a:buChar char="»"/>
              <a:defRPr sz="2000">
                <a:solidFill>
                  <a:schemeClr val="tx1"/>
                </a:solidFill>
                <a:latin typeface="Calibri" pitchFamily="34" charset="0"/>
                <a:ea typeface="MS PGothic" pitchFamily="34" charset="-128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r>
              <a:rPr lang="en-US" altLang="en-US" sz="2400" b="1" dirty="0">
                <a:solidFill>
                  <a:srgbClr val="0F5188"/>
                </a:solidFill>
                <a:latin typeface="Arial" pitchFamily="34" charset="0"/>
                <a:cs typeface="Arial" pitchFamily="34" charset="0"/>
              </a:rPr>
              <a:t>Clear and Bright Cleansing Treatment</a:t>
            </a:r>
            <a:endParaRPr lang="en-US" altLang="en-US" sz="2400" dirty="0">
              <a:solidFill>
                <a:srgbClr val="0F5188"/>
              </a:solidFill>
              <a:latin typeface="Arial" pitchFamily="34" charset="0"/>
              <a:cs typeface="Arial" pitchFamily="34" charset="0"/>
            </a:endParaRPr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625201130"/>
              </p:ext>
            </p:extLst>
          </p:nvPr>
        </p:nvGraphicFramePr>
        <p:xfrm>
          <a:off x="2286000" y="1018308"/>
          <a:ext cx="6248400" cy="4419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62484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</a:tblGrid>
              <a:tr h="322626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Benefit</a:t>
                      </a:r>
                    </a:p>
                  </a:txBody>
                  <a:tcPr anchor="ctr"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563896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Gentle facial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 exfoliator with </a:t>
                      </a:r>
                      <a:r>
                        <a:rPr lang="en-US" sz="1600" b="0" i="1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bio-friendly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 exfoliation beads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Arial" panose="020B0604020202020204" pitchFamily="34" charset="0"/>
                      </a:endParaRP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77007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Contains Glycolic acid, Salicylic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 acid, Arbutin, Vitamin C, Green Tea Polyphenols, Co-Q10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Arial" panose="020B0604020202020204" pitchFamily="34" charset="0"/>
                      </a:endParaRP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Mild,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 brightening, creamy polish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Arial" panose="020B0604020202020204" pitchFamily="34" charset="0"/>
                      </a:endParaRP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463631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Helps to regulate oil, purify &amp; minimize pores</a:t>
                      </a: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526969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Enhances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 skin tone &amp; texture &amp; reveals fresh complexion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Arial" panose="020B0604020202020204" pitchFamily="34" charset="0"/>
                      </a:endParaRP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33400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Arial" panose="020B0604020202020204" pitchFamily="34" charset="0"/>
                        </a:rPr>
                        <a:t>Suitable for all skin types and for daily use</a:t>
                      </a: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  <a:tr h="786017">
                <a:tc>
                  <a:txBody>
                    <a:bodyPr/>
                    <a:lstStyle/>
                    <a:p>
                      <a:pPr marL="0" indent="0" algn="l">
                        <a:buFont typeface="Arial"/>
                        <a:buNone/>
                      </a:pPr>
                      <a:r>
                        <a:rPr lang="en-US" sz="16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Arial" panose="020B0604020202020204" pitchFamily="34" charset="0"/>
                        </a:rPr>
                        <a:t>Gluten, Paraben, Oil and Sulfate-free</a:t>
                      </a:r>
                      <a:br>
                        <a:rPr lang="en-US" sz="16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Arial" panose="020B0604020202020204" pitchFamily="34" charset="0"/>
                        </a:rPr>
                      </a:br>
                      <a:r>
                        <a:rPr lang="en-US" sz="1600" b="0" i="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Arial" panose="020B0604020202020204" pitchFamily="34" charset="0"/>
                        </a:rPr>
                        <a:t>Hypoallergenic fragrance, Non-comedogenic </a:t>
                      </a:r>
                    </a:p>
                  </a:txBody>
                  <a:tcPr marT="45717" marB="45717" anchor="ctr"/>
                </a:tc>
                <a:extLst>
                  <a:ext uri="{0D108BD9-81ED-4DB2-BD59-A6C34878D82A}">
                    <a16:rowId xmlns:a16="http://schemas.microsoft.com/office/drawing/2014/main" xmlns="" val="10007"/>
                  </a:ext>
                </a:extLst>
              </a:tr>
            </a:tbl>
          </a:graphicData>
        </a:graphic>
      </p:graphicFrame>
      <p:sp>
        <p:nvSpPr>
          <p:cNvPr id="5" name="Rectangle 4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(849)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08272" y="1402701"/>
            <a:ext cx="1716632" cy="390895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8867575"/>
      </p:ext>
    </p:extLst>
  </p:cSld>
  <p:clrMapOvr>
    <a:masterClrMapping/>
  </p:clrMapOvr>
  <p:transition xmlns:p14="http://schemas.microsoft.com/office/powerpoint/2010/main"/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8" name="Table 7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1856658"/>
              </p:ext>
            </p:extLst>
          </p:nvPr>
        </p:nvGraphicFramePr>
        <p:xfrm>
          <a:off x="2286000" y="990600"/>
          <a:ext cx="6477000" cy="544677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40500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2936500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92446">
                <a:tc>
                  <a:txBody>
                    <a:bodyPr/>
                    <a:lstStyle/>
                    <a:p>
                      <a:r>
                        <a:rPr lang="en-US" sz="1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717821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Pure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Physical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only,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Micronized Zinc Oxide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Provides superior broad-spectrum UVA/UVB protection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611739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Advanced technology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Delivers high levels of evenly distributed sheer zinc oxide</a:t>
                      </a:r>
                      <a:endParaRPr lang="en-US" sz="4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30509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Antioxidant coverage: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Green Tea Polyphenols, Resveratrol, Emblica, Vitamin C &amp; E &amp; Co-Q10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Calm the skin, neutralize and quench UV induced free-radicals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30509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Ascorbic acid  (Vitamin C)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A powerful antioxidant with brightening properties to help skin appear more radiant and evenly toned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17821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Weightless, residue-free,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transparent finish formula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Great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for all skin types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, including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sensitive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and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ea typeface="Arial"/>
                          <a:cs typeface="Helvetica Neue"/>
                        </a:rPr>
                        <a:t>acne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9648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Gluten, Oil, Alcohol, Fragrance, Paraben, &amp; Chemical-free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Non-comedogenic &amp; non-whitening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9" name="Title 1"/>
          <p:cNvSpPr txBox="1">
            <a:spLocks/>
          </p:cNvSpPr>
          <p:nvPr/>
        </p:nvSpPr>
        <p:spPr>
          <a:xfrm>
            <a:off x="309957" y="152400"/>
            <a:ext cx="9111135" cy="1143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F51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>
                <a:ea typeface="MS PGothic" pitchFamily="34" charset="-128"/>
              </a:rPr>
              <a:t>Sheer Protect Spray Sunscreen </a:t>
            </a:r>
          </a:p>
          <a:p>
            <a:r>
              <a:rPr lang="en-US" sz="2000" b="0" dirty="0">
                <a:ea typeface="MS PGothic" pitchFamily="34" charset="-128"/>
              </a:rPr>
              <a:t>Broad Spectrum SPF50+ </a:t>
            </a:r>
          </a:p>
        </p:txBody>
      </p:sp>
      <p:sp>
        <p:nvSpPr>
          <p:cNvPr id="10" name="Rectangle 9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(857, 858)</a:t>
            </a:r>
          </a:p>
        </p:txBody>
      </p:sp>
      <p:sp>
        <p:nvSpPr>
          <p:cNvPr id="11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71891" y="2286000"/>
            <a:ext cx="1106267" cy="39624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324797060"/>
      </p:ext>
    </p:extLst>
  </p:cSld>
  <p:clrMapOvr>
    <a:masterClrMapping/>
  </p:clrMapOvr>
  <p:transition xmlns:p14="http://schemas.microsoft.com/office/powerpoint/2010/main"/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Table 4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4255963195"/>
              </p:ext>
            </p:extLst>
          </p:nvPr>
        </p:nvGraphicFramePr>
        <p:xfrm>
          <a:off x="2248929" y="1027666"/>
          <a:ext cx="6697108" cy="500549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55738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139727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49351">
                <a:tc>
                  <a:txBody>
                    <a:bodyPr/>
                    <a:lstStyle/>
                    <a:p>
                      <a:r>
                        <a:rPr lang="en-US" sz="1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sz="1600" dirty="0"/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1111572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Formulated with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Micronized Zinc Oxide 6%, Homosalate 7%, Octinoxate 7.5%, Oxybenzone 5%, Octisalate 5% 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Provides the highest broad spectrum UVA &amp; UVB protection that is sensitive skin friendly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857498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Tinted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from concentrated levels of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Green Tea Polyphenols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Provides the broadest antioxidant benefits while calming the skin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969561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Antioxidant enriched formula: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Caffeine, Activated Vitamin E, Silymarin, Bisabolol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,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and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Ectoin</a:t>
                      </a:r>
                      <a:endParaRPr lang="en-US" sz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Help calm, moisturize and guard skin against free-radicals</a:t>
                      </a:r>
                      <a:endParaRPr lang="en-US" sz="1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69561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Moisturizing ingredients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"/>
                          <a:cs typeface="Helvetica Neue"/>
                        </a:rPr>
                        <a:t>Squalane &amp; Hyaluronic Acid</a:t>
                      </a:r>
                      <a:endParaRPr 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"/>
                        <a:ea typeface="Arial"/>
                        <a:cs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For intense hydration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47947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Gluten, Paraben, Oil, Alcohol and Fragrance-free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Excellent as a makeup primer</a:t>
                      </a:r>
                    </a:p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7" name="Title 1"/>
          <p:cNvSpPr txBox="1">
            <a:spLocks/>
          </p:cNvSpPr>
          <p:nvPr/>
        </p:nvSpPr>
        <p:spPr>
          <a:xfrm>
            <a:off x="295564" y="200892"/>
            <a:ext cx="8229600" cy="1143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F51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Antioxidant Moisturizing Sunscreen </a:t>
            </a:r>
          </a:p>
          <a:p>
            <a:r>
              <a:rPr lang="en-US" sz="2000" b="0" dirty="0">
                <a:ea typeface="MS PGothic" pitchFamily="34" charset="-128"/>
              </a:rPr>
              <a:t>Broad Spectrum SPF50+ </a:t>
            </a:r>
          </a:p>
          <a:p>
            <a:endParaRPr lang="en-US" sz="2000" b="0" dirty="0"/>
          </a:p>
        </p:txBody>
      </p:sp>
      <p:sp>
        <p:nvSpPr>
          <p:cNvPr id="8" name="Rectangle 7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(879)</a:t>
            </a:r>
          </a:p>
        </p:txBody>
      </p:sp>
      <p:sp>
        <p:nvSpPr>
          <p:cNvPr id="9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25130" y="1752600"/>
            <a:ext cx="1436317" cy="3276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64428266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1"/>
          <p:cNvSpPr txBox="1">
            <a:spLocks/>
          </p:cNvSpPr>
          <p:nvPr/>
        </p:nvSpPr>
        <p:spPr>
          <a:xfrm>
            <a:off x="228600" y="39060"/>
            <a:ext cx="8201892" cy="133254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32500" lnSpcReduction="20000"/>
          </a:bodyPr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F51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Skin Tone Enhancement Therapy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r>
              <a:rPr lang="en-US" sz="7400" dirty="0"/>
              <a:t> </a:t>
            </a:r>
            <a:r>
              <a:rPr lang="en-US" sz="7400" dirty="0" err="1"/>
              <a:t>Vibrance</a:t>
            </a:r>
            <a:r>
              <a:rPr lang="en-US" sz="7400" dirty="0"/>
              <a:t> Plus Pads</a:t>
            </a:r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2400" dirty="0"/>
          </a:p>
          <a:p>
            <a:endParaRPr lang="en-US" sz="1100" b="0" dirty="0"/>
          </a:p>
        </p:txBody>
      </p:sp>
      <p:graphicFrame>
        <p:nvGraphicFramePr>
          <p:cNvPr id="6" name="Table 5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873543469"/>
              </p:ext>
            </p:extLst>
          </p:nvPr>
        </p:nvGraphicFramePr>
        <p:xfrm>
          <a:off x="2286000" y="990600"/>
          <a:ext cx="6237190" cy="534837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226135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011055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298744"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600" dirty="0"/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22477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1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2% Kojic acid, Arbutin &amp; Bearberry </a:t>
                      </a:r>
                      <a:endParaRPr 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Medium"/>
                        </a:rPr>
                        <a:t>Brighten and even skin tone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Medium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1167818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Antioxidants: Silymarin, Ascorbic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acid, Emblica, Curcumoids &amp; Green Tea Polyphenols 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Medium"/>
                        </a:rPr>
                        <a:t>Calm &amp; soothe the skin &amp; guard against free radicals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Medium"/>
                      </a:endParaRPr>
                    </a:p>
                    <a:p>
                      <a:pPr marL="0" indent="0">
                        <a:buFont typeface="Lucida Grande"/>
                        <a:buNone/>
                      </a:pP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Medium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33281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Medium"/>
                        </a:rPr>
                        <a:t>Trans-dermal penetration system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Medium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Advanced penetrating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vehicle 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95055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Cosmetic formulation, non-drug,</a:t>
                      </a:r>
                      <a:r>
                        <a:rPr lang="en-US" sz="1600" b="0" i="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non-systemic</a:t>
                      </a:r>
                      <a:endParaRPr lang="en-US" sz="1600" b="0" i="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733281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/>
                        <a:buNone/>
                        <a:tabLst/>
                        <a:defRPr/>
                      </a:pPr>
                      <a:r>
                        <a:rPr lang="en-US" sz="1600" b="0" i="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Hydroquinone-Free</a:t>
                      </a:r>
                      <a:br>
                        <a:rPr lang="en-US" sz="1600" b="0" i="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</a:br>
                      <a:r>
                        <a:rPr lang="en-US" sz="1600" b="0" i="0" kern="12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Gluten, Alcohol, Acetone, Paraben and Fragrance-free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Designed for all skin types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  <a:tr h="516013">
                <a:tc>
                  <a:txBody>
                    <a:bodyPr/>
                    <a:lstStyle/>
                    <a:p>
                      <a:pPr marL="0" indent="0">
                        <a:buFont typeface="Arial"/>
                        <a:buNone/>
                      </a:pPr>
                      <a:r>
                        <a:rPr lang="en-US" sz="1600" b="0" i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60 pads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Convenient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application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6"/>
                  </a:ext>
                </a:extLst>
              </a:tr>
            </a:tbl>
          </a:graphicData>
        </a:graphic>
      </p:graphicFrame>
      <p:sp>
        <p:nvSpPr>
          <p:cNvPr id="7" name="Rectangle 6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(150)</a:t>
            </a:r>
          </a:p>
        </p:txBody>
      </p:sp>
      <p:sp>
        <p:nvSpPr>
          <p:cNvPr id="8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81000" y="2362200"/>
            <a:ext cx="169545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1495871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Table 3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256827273"/>
              </p:ext>
            </p:extLst>
          </p:nvPr>
        </p:nvGraphicFramePr>
        <p:xfrm>
          <a:off x="2286000" y="1011400"/>
          <a:ext cx="6477000" cy="5090436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23711">
                  <a:extLst>
                    <a:ext uri="{9D8B030D-6E8A-4147-A177-3AD203B41FA5}">
                      <a16:colId xmlns:a16="http://schemas.microsoft.com/office/drawing/2014/main" xmlns="" val="20000"/>
                    </a:ext>
                  </a:extLst>
                </a:gridCol>
                <a:gridCol w="3453289">
                  <a:extLst>
                    <a:ext uri="{9D8B030D-6E8A-4147-A177-3AD203B41FA5}">
                      <a16:colId xmlns:a16="http://schemas.microsoft.com/office/drawing/2014/main" xmlns="" val="20001"/>
                    </a:ext>
                  </a:extLst>
                </a:gridCol>
              </a:tblGrid>
              <a:tr h="325362"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Helvetica Neue Light"/>
                        </a:rPr>
                        <a:t>Feature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l"/>
                      <a:r>
                        <a:rPr lang="en-US" sz="1400" dirty="0">
                          <a:latin typeface="Helvetica Neue Light"/>
                        </a:rPr>
                        <a:t>Benefit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0"/>
                  </a:ext>
                </a:extLst>
              </a:tr>
              <a:tr h="819720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Formulated with the purest pharmaceutical grade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Glycolic Acid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available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Ensures minimal irritation and accelerates the removal of dead skin cells that can interfere with the proper oil drainage of the skin</a:t>
                      </a:r>
                      <a:endParaRPr 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1"/>
                  </a:ext>
                </a:extLst>
              </a:tr>
              <a:tr h="710926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Combined with acne fighting ingredient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Salicylic Acid USP 2%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.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Pharmaceutical active acne medication ingredient removes surface oils, unplugs and refines pores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2"/>
                  </a:ext>
                </a:extLst>
              </a:tr>
              <a:tr h="741714">
                <a:tc>
                  <a:txBody>
                    <a:bodyPr/>
                    <a:lstStyle/>
                    <a:p>
                      <a:pPr marL="0" indent="0" fontAlgn="auto">
                        <a:spcBef>
                          <a:spcPts val="0"/>
                        </a:spcBef>
                        <a:spcAft>
                          <a:spcPts val="0"/>
                        </a:spcAft>
                        <a:buFont typeface="Lucida Grande"/>
                        <a:buNone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Witch Hazel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- a proven astringent</a:t>
                      </a:r>
                      <a:endParaRPr lang="en-US" sz="1600" b="1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Arial"/>
                          <a:cs typeface="Helvetica Neue Light"/>
                        </a:rPr>
                        <a:t>Helps reduce surface oil and refine pore size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3"/>
                  </a:ext>
                </a:extLst>
              </a:tr>
              <a:tr h="676890"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Excellent</a:t>
                      </a:r>
                      <a:r>
                        <a:rPr lang="en-US" sz="1600" baseline="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and </a:t>
                      </a: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affordable solution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for pediatric and adolescent patients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/>
                        <a:cs typeface="Helvetica Neue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b="1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"/>
                        </a:rPr>
                        <a:t>Easy-to-use </a:t>
                      </a:r>
                      <a:r>
                        <a:rPr lang="en-US" sz="16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cs typeface="Helvetica Neue Light"/>
                        </a:rPr>
                        <a:t>cleansing/toning pads</a:t>
                      </a: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 charset="0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4"/>
                  </a:ext>
                </a:extLst>
              </a:tr>
              <a:tr h="676890">
                <a:tc>
                  <a:txBody>
                    <a:bodyPr/>
                    <a:lstStyle/>
                    <a:p>
                      <a:pPr marL="0" marR="0" indent="0" algn="l" defTabSz="4572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Lucida Grande"/>
                        <a:buNone/>
                        <a:tabLst/>
                        <a:defRPr/>
                      </a:pP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Gluten, Paraben, Oil, Sulfate, Colorant and Fragrance-free</a:t>
                      </a:r>
                      <a:b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</a:br>
                      <a:r>
                        <a:rPr lang="en-US" sz="1600" kern="1200" dirty="0">
                          <a:solidFill>
                            <a:schemeClr val="tx1">
                              <a:lumMod val="75000"/>
                              <a:lumOff val="25000"/>
                            </a:schemeClr>
                          </a:solidFill>
                          <a:latin typeface="Helvetica Neue Light"/>
                          <a:ea typeface="+mn-ea"/>
                          <a:cs typeface="Helvetica Neue Light"/>
                        </a:rPr>
                        <a:t>Non-comedogenic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indent="0">
                        <a:buFont typeface="Lucida Grande"/>
                        <a:buNone/>
                      </a:pPr>
                      <a:endParaRPr lang="en-US" sz="1600" dirty="0">
                        <a:solidFill>
                          <a:schemeClr val="tx1">
                            <a:lumMod val="75000"/>
                            <a:lumOff val="25000"/>
                          </a:schemeClr>
                        </a:solidFill>
                        <a:latin typeface="Helvetica Neue Light"/>
                        <a:ea typeface="Arial" charset="0"/>
                        <a:cs typeface="Helvetica Neue Ligh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0005"/>
                  </a:ext>
                </a:extLst>
              </a:tr>
            </a:tbl>
          </a:graphicData>
        </a:graphic>
      </p:graphicFrame>
      <p:sp>
        <p:nvSpPr>
          <p:cNvPr id="5" name="Title 1"/>
          <p:cNvSpPr txBox="1">
            <a:spLocks/>
          </p:cNvSpPr>
          <p:nvPr/>
        </p:nvSpPr>
        <p:spPr>
          <a:xfrm>
            <a:off x="200892" y="170872"/>
            <a:ext cx="8229600" cy="1143000"/>
          </a:xfrm>
          <a:prstGeom prst="rect">
            <a:avLst/>
          </a:prstGeom>
        </p:spPr>
        <p:txBody>
          <a:bodyPr/>
          <a:lstStyle>
            <a:lvl1pPr algn="l" defTabSz="457200" rtl="0" eaLnBrk="1" latinLnBrk="0" hangingPunct="1">
              <a:spcBef>
                <a:spcPct val="0"/>
              </a:spcBef>
              <a:buNone/>
              <a:defRPr sz="2800" b="1" kern="1200">
                <a:solidFill>
                  <a:srgbClr val="0F5188"/>
                </a:solidFill>
                <a:latin typeface="Arial" panose="020B0604020202020204" pitchFamily="34" charset="0"/>
                <a:ea typeface="+mj-ea"/>
                <a:cs typeface="Arial" panose="020B0604020202020204" pitchFamily="34" charset="0"/>
              </a:defRPr>
            </a:lvl1pPr>
          </a:lstStyle>
          <a:p>
            <a:r>
              <a:rPr lang="en-US" sz="2400" dirty="0"/>
              <a:t>Smooth and Clear Pads</a:t>
            </a:r>
          </a:p>
          <a:p>
            <a:r>
              <a:rPr lang="en-US" sz="2000" b="0" dirty="0"/>
              <a:t>2-2, 5-2, 10-2</a:t>
            </a:r>
          </a:p>
        </p:txBody>
      </p:sp>
      <p:sp>
        <p:nvSpPr>
          <p:cNvPr id="6" name="Rectangle 5"/>
          <p:cNvSpPr/>
          <p:nvPr/>
        </p:nvSpPr>
        <p:spPr>
          <a:xfrm>
            <a:off x="4572000" y="6519446"/>
            <a:ext cx="4572000" cy="338554"/>
          </a:xfrm>
          <a:prstGeom prst="rect">
            <a:avLst/>
          </a:prstGeom>
        </p:spPr>
        <p:txBody>
          <a:bodyPr>
            <a:spAutoFit/>
          </a:bodyPr>
          <a:lstStyle/>
          <a:p>
            <a:pPr algn="r"/>
            <a:r>
              <a:rPr lang="en-US" sz="1600" i="1" dirty="0">
                <a:solidFill>
                  <a:srgbClr val="0F5188"/>
                </a:solidFill>
                <a:latin typeface="Arial" pitchFamily="34" charset="0"/>
                <a:ea typeface="MS PGothic" pitchFamily="34" charset="-128"/>
                <a:cs typeface="Arial" pitchFamily="34" charset="0"/>
              </a:rPr>
              <a:t>(923, 711, 712)</a:t>
            </a:r>
          </a:p>
        </p:txBody>
      </p:sp>
      <p:sp>
        <p:nvSpPr>
          <p:cNvPr id="7" name="Slide Number Placeholder 3"/>
          <p:cNvSpPr>
            <a:spLocks noGrp="1"/>
          </p:cNvSpPr>
          <p:nvPr>
            <p:ph type="sldNum" sz="quarter" idx="12"/>
          </p:nvPr>
        </p:nvSpPr>
        <p:spPr>
          <a:xfrm>
            <a:off x="6553200" y="76200"/>
            <a:ext cx="2514600" cy="365125"/>
          </a:xfrm>
        </p:spPr>
        <p:txBody>
          <a:bodyPr/>
          <a:lstStyle>
            <a:lvl1pPr>
              <a:defRPr/>
            </a:lvl1pPr>
          </a:lstStyle>
          <a:p>
            <a:r>
              <a:rPr lang="en-US" dirty="0"/>
              <a:t>FOR PRESENTATION PURPOSES ONLY</a:t>
            </a:r>
          </a:p>
          <a:p>
            <a:r>
              <a:rPr lang="en-US" dirty="0"/>
              <a:t>NOT TO BE DUPLICATED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304800" y="2438400"/>
            <a:ext cx="1695450" cy="169545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53142299"/>
      </p:ext>
    </p:extLst>
  </p:cSld>
  <p:clrMapOvr>
    <a:masterClrMapping/>
  </p:clrMapOvr>
  <p:transition xmlns:p14="http://schemas.microsoft.com/office/powerpoint/2010/main"/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Custom Design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5432</TotalTime>
  <Words>1098</Words>
  <Application>Microsoft Macintosh PowerPoint</Application>
  <PresentationFormat>On-screen Show (4:3)</PresentationFormat>
  <Paragraphs>177</Paragraphs>
  <Slides>9</Slides>
  <Notes>8</Notes>
  <HiddenSlides>0</HiddenSlides>
  <MMClips>0</MMClips>
  <ScaleCrop>false</ScaleCrop>
  <HeadingPairs>
    <vt:vector size="4" baseType="variant">
      <vt:variant>
        <vt:lpstr>Theme</vt:lpstr>
      </vt:variant>
      <vt:variant>
        <vt:i4>2</vt:i4>
      </vt:variant>
      <vt:variant>
        <vt:lpstr>Slide Titles</vt:lpstr>
      </vt:variant>
      <vt:variant>
        <vt:i4>9</vt:i4>
      </vt:variant>
    </vt:vector>
  </HeadingPairs>
  <TitlesOfParts>
    <vt:vector size="11" baseType="lpstr">
      <vt:lpstr>Office Theme</vt:lpstr>
      <vt:lpstr>Custom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ALL-TRANS-RETINOL</dc:title>
  <dc:creator>Lisa Alviti</dc:creator>
  <cp:lastModifiedBy>Greg Johnson</cp:lastModifiedBy>
  <cp:revision>109</cp:revision>
  <cp:lastPrinted>2017-06-01T02:50:53Z</cp:lastPrinted>
  <dcterms:created xsi:type="dcterms:W3CDTF">2015-04-29T15:29:46Z</dcterms:created>
  <dcterms:modified xsi:type="dcterms:W3CDTF">2017-11-06T17:00:05Z</dcterms:modified>
</cp:coreProperties>
</file>